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Lst>
  <p:notesMasterIdLst>
    <p:notesMasterId r:id="rId144"/>
  </p:notesMasterIdLst>
  <p:sldIdLst>
    <p:sldId id="256" r:id="rId4"/>
    <p:sldId id="1081" r:id="rId5"/>
    <p:sldId id="2756" r:id="rId6"/>
    <p:sldId id="2740" r:id="rId7"/>
    <p:sldId id="2741" r:id="rId8"/>
    <p:sldId id="2742" r:id="rId9"/>
    <p:sldId id="2743" r:id="rId10"/>
    <p:sldId id="1059" r:id="rId11"/>
    <p:sldId id="1078" r:id="rId12"/>
    <p:sldId id="1079" r:id="rId13"/>
    <p:sldId id="1080" r:id="rId14"/>
    <p:sldId id="1077" r:id="rId15"/>
    <p:sldId id="2765" r:id="rId16"/>
    <p:sldId id="1067" r:id="rId17"/>
    <p:sldId id="1056" r:id="rId18"/>
    <p:sldId id="2762" r:id="rId19"/>
    <p:sldId id="2734" r:id="rId20"/>
    <p:sldId id="1054" r:id="rId21"/>
    <p:sldId id="1084" r:id="rId22"/>
    <p:sldId id="1085" r:id="rId23"/>
    <p:sldId id="1055" r:id="rId24"/>
    <p:sldId id="2729" r:id="rId25"/>
    <p:sldId id="1075" r:id="rId26"/>
    <p:sldId id="1076" r:id="rId27"/>
    <p:sldId id="1083" r:id="rId28"/>
    <p:sldId id="1086" r:id="rId29"/>
    <p:sldId id="2725" r:id="rId30"/>
    <p:sldId id="2723" r:id="rId31"/>
    <p:sldId id="2724" r:id="rId32"/>
    <p:sldId id="2727" r:id="rId33"/>
    <p:sldId id="2726" r:id="rId34"/>
    <p:sldId id="1057" r:id="rId35"/>
    <p:sldId id="2750" r:id="rId36"/>
    <p:sldId id="2751" r:id="rId37"/>
    <p:sldId id="2730" r:id="rId38"/>
    <p:sldId id="2731" r:id="rId39"/>
    <p:sldId id="2732" r:id="rId40"/>
    <p:sldId id="2733" r:id="rId41"/>
    <p:sldId id="2735" r:id="rId42"/>
    <p:sldId id="2739" r:id="rId43"/>
    <p:sldId id="2766" r:id="rId44"/>
    <p:sldId id="868" r:id="rId45"/>
    <p:sldId id="896" r:id="rId46"/>
    <p:sldId id="2746" r:id="rId47"/>
    <p:sldId id="869" r:id="rId48"/>
    <p:sldId id="870" r:id="rId49"/>
    <p:sldId id="871" r:id="rId50"/>
    <p:sldId id="873" r:id="rId51"/>
    <p:sldId id="529" r:id="rId52"/>
    <p:sldId id="497" r:id="rId53"/>
    <p:sldId id="498" r:id="rId54"/>
    <p:sldId id="499" r:id="rId55"/>
    <p:sldId id="500" r:id="rId56"/>
    <p:sldId id="2759" r:id="rId57"/>
    <p:sldId id="874" r:id="rId58"/>
    <p:sldId id="893" r:id="rId59"/>
    <p:sldId id="918" r:id="rId60"/>
    <p:sldId id="919" r:id="rId61"/>
    <p:sldId id="920" r:id="rId62"/>
    <p:sldId id="505" r:id="rId63"/>
    <p:sldId id="876" r:id="rId64"/>
    <p:sldId id="508" r:id="rId65"/>
    <p:sldId id="877" r:id="rId66"/>
    <p:sldId id="878" r:id="rId67"/>
    <p:sldId id="2755" r:id="rId68"/>
    <p:sldId id="879" r:id="rId69"/>
    <p:sldId id="880" r:id="rId70"/>
    <p:sldId id="538" r:id="rId71"/>
    <p:sldId id="881" r:id="rId72"/>
    <p:sldId id="2754" r:id="rId73"/>
    <p:sldId id="2757" r:id="rId74"/>
    <p:sldId id="2753" r:id="rId75"/>
    <p:sldId id="2752" r:id="rId76"/>
    <p:sldId id="882" r:id="rId77"/>
    <p:sldId id="889" r:id="rId78"/>
    <p:sldId id="257" r:id="rId79"/>
    <p:sldId id="478" r:id="rId80"/>
    <p:sldId id="479" r:id="rId81"/>
    <p:sldId id="552" r:id="rId82"/>
    <p:sldId id="553" r:id="rId83"/>
    <p:sldId id="554" r:id="rId84"/>
    <p:sldId id="504" r:id="rId85"/>
    <p:sldId id="555" r:id="rId86"/>
    <p:sldId id="2720" r:id="rId87"/>
    <p:sldId id="2722" r:id="rId88"/>
    <p:sldId id="2721" r:id="rId89"/>
    <p:sldId id="2719" r:id="rId90"/>
    <p:sldId id="473" r:id="rId91"/>
    <p:sldId id="469" r:id="rId92"/>
    <p:sldId id="2654" r:id="rId93"/>
    <p:sldId id="2745" r:id="rId94"/>
    <p:sldId id="2663" r:id="rId95"/>
    <p:sldId id="551" r:id="rId96"/>
    <p:sldId id="2664" r:id="rId97"/>
    <p:sldId id="572" r:id="rId98"/>
    <p:sldId id="564" r:id="rId99"/>
    <p:sldId id="565" r:id="rId100"/>
    <p:sldId id="570" r:id="rId101"/>
    <p:sldId id="569" r:id="rId102"/>
    <p:sldId id="2728" r:id="rId103"/>
    <p:sldId id="520" r:id="rId104"/>
    <p:sldId id="2666" r:id="rId105"/>
    <p:sldId id="567" r:id="rId106"/>
    <p:sldId id="568" r:id="rId107"/>
    <p:sldId id="573" r:id="rId108"/>
    <p:sldId id="2758" r:id="rId109"/>
    <p:sldId id="2767" r:id="rId110"/>
    <p:sldId id="2768" r:id="rId111"/>
    <p:sldId id="536" r:id="rId112"/>
    <p:sldId id="519" r:id="rId113"/>
    <p:sldId id="910" r:id="rId114"/>
    <p:sldId id="521" r:id="rId115"/>
    <p:sldId id="522" r:id="rId116"/>
    <p:sldId id="523" r:id="rId117"/>
    <p:sldId id="903" r:id="rId118"/>
    <p:sldId id="906" r:id="rId119"/>
    <p:sldId id="902" r:id="rId120"/>
    <p:sldId id="899" r:id="rId121"/>
    <p:sldId id="900" r:id="rId122"/>
    <p:sldId id="2737" r:id="rId123"/>
    <p:sldId id="2738" r:id="rId124"/>
    <p:sldId id="986" r:id="rId125"/>
    <p:sldId id="989" r:id="rId126"/>
    <p:sldId id="990" r:id="rId127"/>
    <p:sldId id="995" r:id="rId128"/>
    <p:sldId id="1072" r:id="rId129"/>
    <p:sldId id="1071" r:id="rId130"/>
    <p:sldId id="1082" r:id="rId131"/>
    <p:sldId id="2749" r:id="rId132"/>
    <p:sldId id="2748" r:id="rId133"/>
    <p:sldId id="2744" r:id="rId134"/>
    <p:sldId id="2761" r:id="rId135"/>
    <p:sldId id="2760" r:id="rId136"/>
    <p:sldId id="2763" r:id="rId137"/>
    <p:sldId id="1062" r:id="rId138"/>
    <p:sldId id="2747" r:id="rId139"/>
    <p:sldId id="2736" r:id="rId140"/>
    <p:sldId id="974" r:id="rId141"/>
    <p:sldId id="2769" r:id="rId142"/>
    <p:sldId id="2764" r:id="rId1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4"/>
    <p:restoredTop sz="82048"/>
  </p:normalViewPr>
  <p:slideViewPr>
    <p:cSldViewPr snapToGrid="0">
      <p:cViewPr varScale="1">
        <p:scale>
          <a:sx n="141" d="100"/>
          <a:sy n="141" d="100"/>
        </p:scale>
        <p:origin x="184" y="70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421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34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247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2168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1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371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16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78</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83</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5781116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92</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252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10/11/20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10/11/20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7.xml"/><Relationship Id="rId1" Type="http://schemas.openxmlformats.org/officeDocument/2006/relationships/slideLayout" Target="../slideLayouts/slideLayout24.xml"/><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youtu.be/IOiZatlZtGU?t=1594" TargetMode="Externa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youtu.be/BdXWlQsd7RI?t=511" TargetMode="Externa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8" Type="http://schemas.openxmlformats.org/officeDocument/2006/relationships/image" Target="../media/image159.jpeg"/><Relationship Id="rId13" Type="http://schemas.openxmlformats.org/officeDocument/2006/relationships/image" Target="../media/image164.png"/><Relationship Id="rId3" Type="http://schemas.openxmlformats.org/officeDocument/2006/relationships/image" Target="../media/image154.jpeg"/><Relationship Id="rId7" Type="http://schemas.openxmlformats.org/officeDocument/2006/relationships/image" Target="../media/image158.jpeg"/><Relationship Id="rId12" Type="http://schemas.openxmlformats.org/officeDocument/2006/relationships/image" Target="../media/image163.png"/><Relationship Id="rId2" Type="http://schemas.openxmlformats.org/officeDocument/2006/relationships/image" Target="../media/image153.jpeg"/><Relationship Id="rId1" Type="http://schemas.openxmlformats.org/officeDocument/2006/relationships/slideLayout" Target="../slideLayouts/slideLayout24.xml"/><Relationship Id="rId6" Type="http://schemas.openxmlformats.org/officeDocument/2006/relationships/image" Target="../media/image157.jpeg"/><Relationship Id="rId11" Type="http://schemas.openxmlformats.org/officeDocument/2006/relationships/image" Target="../media/image162.png"/><Relationship Id="rId5" Type="http://schemas.openxmlformats.org/officeDocument/2006/relationships/image" Target="../media/image156.jpeg"/><Relationship Id="rId10" Type="http://schemas.openxmlformats.org/officeDocument/2006/relationships/image" Target="../media/image161.jpeg"/><Relationship Id="rId4" Type="http://schemas.openxmlformats.org/officeDocument/2006/relationships/image" Target="../media/image155.jpeg"/><Relationship Id="rId9" Type="http://schemas.openxmlformats.org/officeDocument/2006/relationships/image" Target="../media/image160.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6.png"/></Relationships>
</file>

<file path=ppt/slides/_rels/slide1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7.png"/></Relationships>
</file>

<file path=ppt/slides/_rels/slide1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8.png"/></Relationships>
</file>

<file path=ppt/slides/_rels/slide1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9.png"/></Relationships>
</file>

<file path=ppt/slides/_rels/slide1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70.png"/></Relationships>
</file>

<file path=ppt/slides/_rels/slide11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21.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22.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1.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178.png"/><Relationship Id="rId9" Type="http://schemas.openxmlformats.org/officeDocument/2006/relationships/hyperlink" Target="https://en.wikipedia.org/wiki/Nobel_Prize_in_Physics"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187.jpeg"/><Relationship Id="rId5" Type="http://schemas.openxmlformats.org/officeDocument/2006/relationships/hyperlink" Target="https://en.wikipedia.org/wiki/Rosetta_Stone" TargetMode="External"/><Relationship Id="rId4" Type="http://schemas.openxmlformats.org/officeDocument/2006/relationships/image" Target="../media/image18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29.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hyperlink" Target="http://www.math.jhu.edu/~eriehl/berkeley-logic.pdf"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1.tiff"/><Relationship Id="rId4" Type="http://schemas.openxmlformats.org/officeDocument/2006/relationships/image" Target="../media/image200.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40.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QpDTcefoWEQ"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5.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youtu.be/emDJTGTrEm0?t=474" TargetMode="External"/><Relationship Id="rId10" Type="http://schemas.openxmlformats.org/officeDocument/2006/relationships/image" Target="../media/image24.jpeg"/><Relationship Id="rId4" Type="http://schemas.openxmlformats.org/officeDocument/2006/relationships/image" Target="../media/image22.jpeg"/><Relationship Id="rId9" Type="http://schemas.openxmlformats.org/officeDocument/2006/relationships/hyperlink" Target="https://xanadu.com/tco/index.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9.png"/><Relationship Id="rId4" Type="http://schemas.openxmlformats.org/officeDocument/2006/relationships/hyperlink" Target="https://youtu.be/SEejivHRIbE" TargetMode="Externa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hyperlink" Target="https://youtu.be/lmcT2mP2bfE?t=481"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hyperlink" Target="https://youtu.be/lmcT2mP2bfE?t=967" TargetMode="Externa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50.png"/><Relationship Id="rId4" Type="http://schemas.openxmlformats.org/officeDocument/2006/relationships/hyperlink" Target="https://youtu.be/K2EBCCGPMhw?t=21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7.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wmf"/><Relationship Id="rId4" Type="http://schemas.openxmlformats.org/officeDocument/2006/relationships/image" Target="../media/image54.png"/><Relationship Id="rId9" Type="http://schemas.openxmlformats.org/officeDocument/2006/relationships/image" Target="../media/image59.wmf"/></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File:Samuel_Eilenberg_MFO.jpeg" TargetMode="External"/><Relationship Id="rId7" Type="http://schemas.openxmlformats.org/officeDocument/2006/relationships/hyperlink" Target="https://youtu.be/qyBBD32pT98?t=3034"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66.jpeg"/><Relationship Id="rId5" Type="http://schemas.openxmlformats.org/officeDocument/2006/relationships/hyperlink" Target="https://en.wikipedia.org/wiki/File:Saunders_MacLane.jpg" TargetMode="External"/><Relationship Id="rId4" Type="http://schemas.openxmlformats.org/officeDocument/2006/relationships/image" Target="../media/image65.jpe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hyperlink" Target="https://www.youtube.com/watch?v=IyJP_7ucwWo" TargetMode="External"/><Relationship Id="rId5" Type="http://schemas.openxmlformats.org/officeDocument/2006/relationships/image" Target="../media/image69.png"/><Relationship Id="rId4" Type="http://schemas.openxmlformats.org/officeDocument/2006/relationships/hyperlink" Target="https://plato.stanford.edu/archives/win2015/entries/categorytheory/"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5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54.png"/><Relationship Id="rId9"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78.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79.jpeg"/></Relationships>
</file>

<file path=ppt/slides/_rels/slide6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jpe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82.png"/><Relationship Id="rId10" Type="http://schemas.openxmlformats.org/officeDocument/2006/relationships/image" Target="../media/image86.wmf"/><Relationship Id="rId4" Type="http://schemas.openxmlformats.org/officeDocument/2006/relationships/image" Target="../media/image81.png"/><Relationship Id="rId9" Type="http://schemas.openxmlformats.org/officeDocument/2006/relationships/image" Target="../media/image85.png"/></Relationships>
</file>

<file path=ppt/slides/_rels/slide6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0.png"/><Relationship Id="rId18" Type="http://schemas.openxmlformats.org/officeDocument/2006/relationships/image" Target="../media/image94.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9.png"/><Relationship Id="rId17" Type="http://schemas.openxmlformats.org/officeDocument/2006/relationships/image" Target="../media/image93.png"/><Relationship Id="rId2" Type="http://schemas.openxmlformats.org/officeDocument/2006/relationships/notesSlide" Target="../notesSlides/notesSlide53.xml"/><Relationship Id="rId16" Type="http://schemas.openxmlformats.org/officeDocument/2006/relationships/image" Target="../media/image92.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86.wmf"/><Relationship Id="rId5" Type="http://schemas.openxmlformats.org/officeDocument/2006/relationships/image" Target="../media/image82.png"/><Relationship Id="rId15" Type="http://schemas.openxmlformats.org/officeDocument/2006/relationships/image" Target="../media/image91.wmf"/><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84.png"/><Relationship Id="rId14" Type="http://schemas.microsoft.com/office/2007/relationships/hdphoto" Target="../media/hdphoto3.wdp"/></Relationships>
</file>

<file path=ppt/slides/_rels/slide68.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95.png"/><Relationship Id="rId7" Type="http://schemas.microsoft.com/office/2007/relationships/hdphoto" Target="../media/hdphoto5.wdp"/><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image" Target="../media/image97.png"/><Relationship Id="rId5" Type="http://schemas.microsoft.com/office/2007/relationships/hdphoto" Target="../media/hdphoto4.wdp"/><Relationship Id="rId4" Type="http://schemas.openxmlformats.org/officeDocument/2006/relationships/image" Target="../media/image96.png"/><Relationship Id="rId9" Type="http://schemas.openxmlformats.org/officeDocument/2006/relationships/image" Target="../media/image98.png"/></Relationships>
</file>

<file path=ppt/slides/_rels/slide6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92.png"/><Relationship Id="rId12" Type="http://schemas.openxmlformats.org/officeDocument/2006/relationships/image" Target="../media/image103.jpeg"/><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image" Target="../media/image91.wmf"/><Relationship Id="rId11" Type="http://schemas.openxmlformats.org/officeDocument/2006/relationships/image" Target="../media/image102.jpeg"/><Relationship Id="rId5" Type="http://schemas.openxmlformats.org/officeDocument/2006/relationships/image" Target="../media/image89.png"/><Relationship Id="rId10" Type="http://schemas.openxmlformats.org/officeDocument/2006/relationships/image" Target="../media/image101.jpeg"/><Relationship Id="rId4" Type="http://schemas.openxmlformats.org/officeDocument/2006/relationships/image" Target="../media/image85.png"/><Relationship Id="rId9"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6.xml"/><Relationship Id="rId1" Type="http://schemas.openxmlformats.org/officeDocument/2006/relationships/slideLayout" Target="../slideLayouts/slideLayout24.xml"/><Relationship Id="rId5" Type="http://schemas.openxmlformats.org/officeDocument/2006/relationships/image" Target="../media/image114.png"/><Relationship Id="rId4" Type="http://schemas.openxmlformats.org/officeDocument/2006/relationships/image" Target="../media/image104.jpeg"/></Relationships>
</file>

<file path=ppt/slides/_rels/slide71.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hyperlink" Target="https://youtu.be/lmcT2mP2bfE?t=579"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tiff"/><Relationship Id="rId2" Type="http://schemas.openxmlformats.org/officeDocument/2006/relationships/notesSlide" Target="../notesSlides/notesSlide61.xml"/><Relationship Id="rId1" Type="http://schemas.openxmlformats.org/officeDocument/2006/relationships/slideLayout" Target="../slideLayouts/slideLayout24.xml"/><Relationship Id="rId6" Type="http://schemas.openxmlformats.org/officeDocument/2006/relationships/image" Target="../media/image126.tiff"/><Relationship Id="rId5" Type="http://schemas.openxmlformats.org/officeDocument/2006/relationships/image" Target="../media/image125.tiff"/><Relationship Id="rId4" Type="http://schemas.openxmlformats.org/officeDocument/2006/relationships/image" Target="../media/image12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1.xml"/><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Summary on Type Theory</a:t>
            </a:r>
            <a:endParaRPr lang="zh-CN" altLang="en-US" sz="975" dirty="0">
              <a:solidFill>
                <a:schemeClr val="bg1"/>
              </a:solidFill>
              <a:latin typeface="Hei" charset="-122"/>
              <a:ea typeface="Hei" charset="-122"/>
              <a:cs typeface="Hei" charset="-122"/>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10512895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Dependent Type Theory</a:t>
            </a:r>
            <a:endParaRPr lang="zh-CN" altLang="en-US" sz="975" dirty="0">
              <a:solidFill>
                <a:schemeClr val="bg1"/>
              </a:solidFill>
              <a:latin typeface="Hei" charset="-122"/>
              <a:ea typeface="Hei" charset="-122"/>
              <a:cs typeface="Hei" charset="-122"/>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7549556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r>
              <a:rPr lang="en-US" sz="3600" dirty="0">
                <a:solidFill>
                  <a:prstClr val="white"/>
                </a:solidFill>
                <a:latin typeface="+mj-lt"/>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Science of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presentation?</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204063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131</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132</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133</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1268249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Turning Category Theory onto itself</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313955" y="4552240"/>
            <a:ext cx="6516088" cy="307777"/>
          </a:xfrm>
          <a:prstGeom prst="rect">
            <a:avLst/>
          </a:prstGeom>
          <a:noFill/>
        </p:spPr>
        <p:txBody>
          <a:bodyPr wrap="square" rtlCol="0">
            <a:spAutoFit/>
          </a:bodyPr>
          <a:lstStyle/>
          <a:p>
            <a:pPr algn="ctr"/>
            <a:r>
              <a:rPr lang="en-TW" dirty="0"/>
              <a:t>Video Link: </a:t>
            </a:r>
            <a:r>
              <a:rPr lang="en-US" dirty="0">
                <a:hlinkClick r:id="rId2"/>
              </a:rPr>
              <a:t>https://youtu.be/QpDTcefoWEQ</a:t>
            </a:r>
            <a:r>
              <a:rPr lang="en-US" dirty="0"/>
              <a:t>. by Quanta </a:t>
            </a:r>
            <a:r>
              <a:rPr lang="en-US" dirty="0" err="1"/>
              <a:t>Magazon</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3" name="Picture 2">
            <a:hlinkClick r:id="rId2"/>
            <a:extLst>
              <a:ext uri="{FF2B5EF4-FFF2-40B4-BE49-F238E27FC236}">
                <a16:creationId xmlns:a16="http://schemas.microsoft.com/office/drawing/2014/main" id="{03B46DD1-F79B-C94B-984D-AFA1801F0C23}"/>
              </a:ext>
            </a:extLst>
          </p:cNvPr>
          <p:cNvPicPr>
            <a:picLocks noChangeAspect="1"/>
          </p:cNvPicPr>
          <p:nvPr/>
        </p:nvPicPr>
        <p:blipFill>
          <a:blip r:embed="rId4"/>
          <a:stretch>
            <a:fillRect/>
          </a:stretch>
        </p:blipFill>
        <p:spPr>
          <a:xfrm>
            <a:off x="1714398" y="1017725"/>
            <a:ext cx="5715203" cy="3527136"/>
          </a:xfrm>
          <a:prstGeom prst="rect">
            <a:avLst/>
          </a:prstGeom>
        </p:spPr>
      </p:pic>
    </p:spTree>
    <p:extLst>
      <p:ext uri="{BB962C8B-B14F-4D97-AF65-F5344CB8AC3E}">
        <p14:creationId xmlns:p14="http://schemas.microsoft.com/office/powerpoint/2010/main" val="1831051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309" y="2916377"/>
            <a:ext cx="1447256" cy="13294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pic>
        <p:nvPicPr>
          <p:cNvPr id="6" name="Picture 2">
            <a:hlinkClick r:id="rId9"/>
            <a:extLst>
              <a:ext uri="{FF2B5EF4-FFF2-40B4-BE49-F238E27FC236}">
                <a16:creationId xmlns:a16="http://schemas.microsoft.com/office/drawing/2014/main" id="{B632DFB8-F3BD-1343-9ED5-8C385EDA68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48275" y="1220741"/>
            <a:ext cx="2273324" cy="148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969710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algn="ctr"/>
            <a:r>
              <a:rPr lang="en-TW" sz="2400" dirty="0"/>
              <a:t>How to do computation with only one symbol?</a:t>
            </a:r>
          </a:p>
          <a:p>
            <a:pPr algn="ctr"/>
            <a:endParaRPr lang="en-TW" sz="2400" dirty="0"/>
          </a:p>
          <a:p>
            <a:pPr algn="ctr"/>
            <a:r>
              <a:rPr lang="en-TW" sz="2400" dirty="0"/>
              <a:t>Verbs and Nouns are the same type!</a:t>
            </a:r>
          </a:p>
          <a:p>
            <a:pPr algn="ctr"/>
            <a:endParaRPr lang="en-TW" sz="2400" dirty="0"/>
          </a:p>
          <a:p>
            <a:pPr algn="ctr"/>
            <a:r>
              <a:rPr lang="en-TW" sz="2400" dirty="0"/>
              <a:t>Operators and Operands are “</a:t>
            </a:r>
            <a:r>
              <a:rPr lang="en-TW" sz="2400" dirty="0">
                <a:solidFill>
                  <a:srgbClr val="FF0000"/>
                </a:solidFill>
              </a:rPr>
              <a:t>Terms</a:t>
            </a:r>
            <a:r>
              <a:rPr lang="en-TW" sz="2400" dirty="0"/>
              <a:t>” (Names)</a:t>
            </a:r>
          </a:p>
        </p:txBody>
      </p:sp>
    </p:spTree>
    <p:extLst>
      <p:ext uri="{BB962C8B-B14F-4D97-AF65-F5344CB8AC3E}">
        <p14:creationId xmlns:p14="http://schemas.microsoft.com/office/powerpoint/2010/main" val="3601138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1579571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CN" altLang="en-US" sz="4950" dirty="0">
                <a:solidFill>
                  <a:prstClr val="white"/>
                </a:solidFill>
                <a:latin typeface="STXinwei" panose="02010800040101010101" pitchFamily="2" charset="-122"/>
                <a:ea typeface="STXinwei" panose="02010800040101010101" pitchFamily="2" charset="-122"/>
              </a:rPr>
              <a:t>范畴论：</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用箭头当作对所有信息编码的</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唯一一类符号</a:t>
            </a:r>
            <a:endParaRPr lang="en-US" altLang="zh-CN" sz="4950" dirty="0">
              <a:solidFill>
                <a:prstClr val="white"/>
              </a:solidFill>
              <a:latin typeface="STXinwei" panose="02010800040101010101" pitchFamily="2" charset="-122"/>
              <a:ea typeface="STXinwei" panose="02010800040101010101" pitchFamily="2" charset="-122"/>
            </a:endParaRP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Tree>
    <p:extLst>
      <p:ext uri="{BB962C8B-B14F-4D97-AF65-F5344CB8AC3E}">
        <p14:creationId xmlns:p14="http://schemas.microsoft.com/office/powerpoint/2010/main" val="3869868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extLst>
              <p:ext uri="{D42A27DB-BD31-4B8C-83A1-F6EECF244321}">
                <p14:modId xmlns:p14="http://schemas.microsoft.com/office/powerpoint/2010/main" val="3533490587"/>
              </p:ext>
            </p:extLst>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692660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algn="ctr" defTabSz="685766">
              <a:buClrTx/>
            </a:pPr>
            <a:r>
              <a:rPr lang="es-ES" sz="2700" kern="1200" dirty="0" err="1">
                <a:solidFill>
                  <a:srgbClr val="FFFFFF"/>
                </a:solidFill>
                <a:latin typeface="STXinwei Regular"/>
                <a:ea typeface="Arial" charset="0"/>
                <a:cs typeface="Arial" charset="0"/>
              </a:rPr>
              <a:t>Category</a:t>
            </a:r>
            <a:r>
              <a:rPr lang="es-ES" sz="2700" kern="1200" dirty="0">
                <a:solidFill>
                  <a:srgbClr val="FFFFFF"/>
                </a:solidFill>
                <a:latin typeface="STXinwei Regular"/>
                <a:ea typeface="Arial" charset="0"/>
                <a:cs typeface="Arial" charset="0"/>
              </a:rPr>
              <a:t> </a:t>
            </a:r>
            <a:r>
              <a:rPr lang="es-ES" sz="2700" kern="1200" dirty="0" err="1">
                <a:solidFill>
                  <a:srgbClr val="FFFFFF"/>
                </a:solidFill>
                <a:latin typeface="STXinwei Regular"/>
                <a:ea typeface="Arial" charset="0"/>
                <a:cs typeface="Arial" charset="0"/>
              </a:rPr>
              <a:t>Theory</a:t>
            </a:r>
            <a:r>
              <a:rPr lang="es-ES" sz="2700" kern="1200" dirty="0">
                <a:solidFill>
                  <a:srgbClr val="FFFFFF"/>
                </a:solidFill>
                <a:latin typeface="STXinwei Regular"/>
                <a:ea typeface="Arial" charset="0"/>
                <a:cs typeface="Arial" charset="0"/>
              </a:rPr>
              <a:t> </a:t>
            </a:r>
          </a:p>
        </p:txBody>
      </p:sp>
      <p:sp>
        <p:nvSpPr>
          <p:cNvPr id="12" name="11 Rectángulo"/>
          <p:cNvSpPr/>
          <p:nvPr/>
        </p:nvSpPr>
        <p:spPr>
          <a:xfrm>
            <a:off x="5525491" y="4132131"/>
            <a:ext cx="3100616" cy="261610"/>
          </a:xfrm>
          <a:prstGeom prst="rect">
            <a:avLst/>
          </a:prstGeom>
        </p:spPr>
        <p:txBody>
          <a:bodyPr wrap="square">
            <a:spAutoFit/>
          </a:bodyPr>
          <a:lstStyle/>
          <a:p>
            <a:pPr algn="ctr" defTabSz="685766">
              <a:buClrTx/>
            </a:pPr>
            <a:r>
              <a:rPr lang="en-US" sz="1100" kern="1200">
                <a:solidFill>
                  <a:srgbClr val="FFFFFF"/>
                </a:solidFill>
                <a:latin typeface="STXinwei Regular"/>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Predict formerly</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algn="ctr" defTabSz="685766">
              <a:buClrTx/>
            </a:pPr>
            <a:r>
              <a:rPr lang="es-ES" sz="2000" kern="1200" err="1">
                <a:solidFill>
                  <a:srgbClr val="44546A">
                    <a:lumMod val="20000"/>
                    <a:lumOff val="80000"/>
                  </a:srgbClr>
                </a:solidFill>
                <a:latin typeface="STXinwei Regular"/>
                <a:ea typeface="Arial" charset="0"/>
                <a:cs typeface="Arial" charset="0"/>
              </a:rPr>
              <a:t>Is</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the</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tool</a:t>
            </a:r>
            <a:r>
              <a:rPr lang="es-ES" sz="2000" kern="1200">
                <a:solidFill>
                  <a:srgbClr val="44546A">
                    <a:lumMod val="20000"/>
                    <a:lumOff val="80000"/>
                  </a:srgbClr>
                </a:solidFill>
                <a:latin typeface="STXinwei Regular"/>
                <a:ea typeface="Arial" charset="0"/>
                <a:cs typeface="Arial" charset="0"/>
              </a:rPr>
              <a:t> to </a:t>
            </a:r>
            <a:r>
              <a:rPr lang="es-ES" sz="2000" kern="1200" err="1">
                <a:solidFill>
                  <a:srgbClr val="44546A">
                    <a:lumMod val="20000"/>
                    <a:lumOff val="80000"/>
                  </a:srgbClr>
                </a:solidFill>
                <a:latin typeface="STXinwei Regular"/>
                <a:ea typeface="Arial" charset="0"/>
                <a:cs typeface="Arial" charset="0"/>
              </a:rPr>
              <a:t>represent</a:t>
            </a:r>
            <a:r>
              <a:rPr lang="es-ES" sz="2000" kern="1200">
                <a:solidFill>
                  <a:srgbClr val="44546A">
                    <a:lumMod val="20000"/>
                    <a:lumOff val="80000"/>
                  </a:srgbClr>
                </a:solidFill>
                <a:latin typeface="STXinwei Regular"/>
                <a:ea typeface="Arial" charset="0"/>
                <a:cs typeface="Arial" charset="0"/>
              </a:rPr>
              <a:t> and compute </a:t>
            </a:r>
            <a:r>
              <a:rPr lang="es-ES" sz="2000" kern="1200" err="1">
                <a:solidFill>
                  <a:srgbClr val="44546A">
                    <a:lumMod val="20000"/>
                    <a:lumOff val="80000"/>
                  </a:srgbClr>
                </a:solidFill>
                <a:latin typeface="STXinwei Regular"/>
                <a:ea typeface="Arial" charset="0"/>
                <a:cs typeface="Arial" charset="0"/>
              </a:rPr>
              <a:t>complex</a:t>
            </a:r>
            <a:r>
              <a:rPr lang="es-ES" sz="2000" kern="1200">
                <a:solidFill>
                  <a:srgbClr val="44546A">
                    <a:lumMod val="20000"/>
                    <a:lumOff val="80000"/>
                  </a:srgbClr>
                </a:solidFill>
                <a:latin typeface="STXinwei Regular"/>
                <a:ea typeface="Arial" charset="0"/>
                <a:cs typeface="Arial" charset="0"/>
              </a:rPr>
              <a:t> </a:t>
            </a:r>
            <a:r>
              <a:rPr lang="en-US" altLang="zh-CN" sz="2000" kern="1200">
                <a:solidFill>
                  <a:srgbClr val="44546A">
                    <a:lumMod val="20000"/>
                    <a:lumOff val="80000"/>
                  </a:srgbClr>
                </a:solidFill>
                <a:latin typeface="STXinwei Regular"/>
                <a:ea typeface="Arial" charset="0"/>
                <a:cs typeface="Arial" charset="0"/>
              </a:rPr>
              <a:t>n</a:t>
            </a:r>
            <a:r>
              <a:rPr lang="es-ES" sz="2000" kern="1200" err="1">
                <a:solidFill>
                  <a:srgbClr val="44546A">
                    <a:lumMod val="20000"/>
                    <a:lumOff val="80000"/>
                  </a:srgbClr>
                </a:solidFill>
                <a:latin typeface="STXinwei Regular"/>
                <a:ea typeface="Arial" charset="0"/>
                <a:cs typeface="Arial" charset="0"/>
              </a:rPr>
              <a:t>etworks</a:t>
            </a:r>
            <a:endParaRPr lang="es-ES" sz="2000" kern="1200">
              <a:solidFill>
                <a:srgbClr val="44546A">
                  <a:lumMod val="20000"/>
                  <a:lumOff val="80000"/>
                </a:srgbClr>
              </a:solidFill>
              <a:latin typeface="STXinwei Regular"/>
              <a:ea typeface="Arial" charset="0"/>
              <a:cs typeface="Arial" charset="0"/>
            </a:endParaRPr>
          </a:p>
        </p:txBody>
      </p:sp>
      <p:sp>
        <p:nvSpPr>
          <p:cNvPr id="27" name="26 Rectángulo"/>
          <p:cNvSpPr/>
          <p:nvPr/>
        </p:nvSpPr>
        <p:spPr>
          <a:xfrm>
            <a:off x="376966" y="3325141"/>
            <a:ext cx="1037465"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Cognitive and</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Brain Science</a:t>
            </a:r>
          </a:p>
        </p:txBody>
      </p:sp>
      <p:sp>
        <p:nvSpPr>
          <p:cNvPr id="28" name="27 Rectángulo"/>
          <p:cNvSpPr/>
          <p:nvPr/>
        </p:nvSpPr>
        <p:spPr>
          <a:xfrm>
            <a:off x="7567913" y="3237216"/>
            <a:ext cx="1370888"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Viable airspace</a:t>
            </a:r>
          </a:p>
          <a:p>
            <a:pPr algn="ctr" defTabSz="685766">
              <a:buClrTx/>
            </a:pPr>
            <a:r>
              <a:rPr lang="en-US" sz="1100" kern="1200">
                <a:solidFill>
                  <a:srgbClr val="FFFFFF"/>
                </a:solidFill>
                <a:latin typeface="STXinwei Regular"/>
                <a:ea typeface="Arial" charset="0"/>
                <a:cs typeface="Arial" charset="0"/>
              </a:rPr>
              <a:t>trajectories</a:t>
            </a:r>
          </a:p>
        </p:txBody>
      </p:sp>
      <p:sp>
        <p:nvSpPr>
          <p:cNvPr id="30" name="29 Rectángulo"/>
          <p:cNvSpPr/>
          <p:nvPr/>
        </p:nvSpPr>
        <p:spPr>
          <a:xfrm>
            <a:off x="7948513" y="1709256"/>
            <a:ext cx="840295"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76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Trend</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2" name="TextBox 1"/>
          <p:cNvSpPr txBox="1"/>
          <p:nvPr/>
        </p:nvSpPr>
        <p:spPr>
          <a:xfrm>
            <a:off x="596804" y="1264902"/>
            <a:ext cx="785793" cy="276999"/>
          </a:xfrm>
          <a:prstGeom prst="rect">
            <a:avLst/>
          </a:prstGeom>
          <a:noFill/>
        </p:spPr>
        <p:txBody>
          <a:bodyPr wrap="none" rtlCol="0">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defTabSz="685766">
              <a:buClrTx/>
            </a:pPr>
            <a:r>
              <a:rPr lang="en-US" sz="900" kern="1200">
                <a:latin typeface="STXinwei" panose="02010800040101010101" pitchFamily="2" charset="-122"/>
                <a:ea typeface="STXinwei" panose="02010800040101010101" pitchFamily="2" charset="-122"/>
                <a:cs typeface="Arial" charset="0"/>
              </a:rPr>
              <a:t>Legend:</a:t>
            </a:r>
          </a:p>
          <a:p>
            <a:pPr defTabSz="685766">
              <a:buClrTx/>
            </a:pPr>
            <a:r>
              <a:rPr lang="en-US" sz="900" kern="1200">
                <a:latin typeface="STXinwei" panose="02010800040101010101" pitchFamily="2" charset="-122"/>
                <a:ea typeface="STXinwei" panose="02010800040101010101" pitchFamily="2" charset="-122"/>
                <a:cs typeface="Arial" charset="0"/>
              </a:rPr>
              <a:t>Numbers represent search interest relative to the highest point on the chart for the given region and time. </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100 is the peak popularity for the term.</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50 means that the term is half as popular.</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33" name="Rectangle 32"/>
          <p:cNvSpPr/>
          <p:nvPr/>
        </p:nvSpPr>
        <p:spPr>
          <a:xfrm>
            <a:off x="7217640"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queries</a:t>
            </a:r>
          </a:p>
        </p:txBody>
      </p:sp>
    </p:spTree>
    <p:extLst>
      <p:ext uri="{BB962C8B-B14F-4D97-AF65-F5344CB8AC3E}">
        <p14:creationId xmlns:p14="http://schemas.microsoft.com/office/powerpoint/2010/main" val="1436862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Regular"/>
                <a:ea typeface="Arial" charset="0"/>
                <a:cs typeface="Arial" charset="0"/>
              </a:rPr>
              <a:t>Founders of Category Theory: </a:t>
            </a:r>
          </a:p>
          <a:p>
            <a:pPr algn="ctr" defTabSz="685766">
              <a:buClrTx/>
            </a:pPr>
            <a:r>
              <a:rPr lang="en-US" altLang="zh-CN" sz="2700" kern="1200" dirty="0">
                <a:solidFill>
                  <a:prstClr val="white"/>
                </a:solidFill>
                <a:latin typeface="STXinwei Regular"/>
                <a:ea typeface="Arial" charset="0"/>
                <a:cs typeface="Arial" charset="0"/>
              </a:rPr>
              <a:t>Saunders Mac Lane/Samuel </a:t>
            </a:r>
            <a:r>
              <a:rPr lang="en-US" altLang="zh-CN" sz="2700" kern="1200" dirty="0" err="1">
                <a:solidFill>
                  <a:prstClr val="white"/>
                </a:solidFill>
                <a:latin typeface="STXinwei Regular"/>
                <a:ea typeface="Arial" charset="0"/>
                <a:cs typeface="Arial" charset="0"/>
              </a:rPr>
              <a:t>Eilenburg</a:t>
            </a:r>
            <a:r>
              <a:rPr lang="en-US" altLang="zh-CN" sz="2700" kern="1200" dirty="0">
                <a:solidFill>
                  <a:prstClr val="white"/>
                </a:solidFill>
                <a:latin typeface="STXinwei Regular"/>
                <a:ea typeface="Arial" charset="0"/>
                <a:cs typeface="Arial" charset="0"/>
              </a:rPr>
              <a:t> </a:t>
            </a:r>
            <a:endParaRPr lang="zh-CN" altLang="en-US" sz="2700" kern="1200" dirty="0">
              <a:solidFill>
                <a:prstClr val="white"/>
              </a:solidFill>
              <a:latin typeface="STXinwei Regular"/>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Samuel_Eilenberg</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Saunders_Mac_Lane</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a:hlinkClick r:id="rId7"/>
            <a:extLst>
              <a:ext uri="{FF2B5EF4-FFF2-40B4-BE49-F238E27FC236}">
                <a16:creationId xmlns:a16="http://schemas.microsoft.com/office/drawing/2014/main" id="{7858938F-F6CC-B843-A599-C0CE587D914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415" y="3147786"/>
            <a:ext cx="1195090" cy="957378"/>
          </a:xfrm>
          <a:prstGeom prst="rect">
            <a:avLst/>
          </a:prstGeom>
        </p:spPr>
      </p:pic>
    </p:spTree>
    <p:extLst>
      <p:ext uri="{BB962C8B-B14F-4D97-AF65-F5344CB8AC3E}">
        <p14:creationId xmlns:p14="http://schemas.microsoft.com/office/powerpoint/2010/main" val="498384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zh-CN" altLang="en-US" sz="2700" kern="1200" dirty="0">
                <a:solidFill>
                  <a:prstClr val="white"/>
                </a:solidFill>
                <a:latin typeface="STXinwei" panose="02010800040101010101" pitchFamily="2" charset="-122"/>
                <a:ea typeface="STXinwei" panose="02010800040101010101" pitchFamily="2" charset="-122"/>
                <a:cs typeface="Arial" charset="0"/>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defTabSz="685766">
              <a:buClrTx/>
            </a:pPr>
            <a:r>
              <a:rPr lang="en-US" sz="1200" kern="120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defTabSz="685766">
              <a:buClrTx/>
            </a:pPr>
            <a:r>
              <a:rPr lang="en-US" sz="1800" kern="1200" dirty="0">
                <a:latin typeface="STXinwei" panose="02010800040101010101" pitchFamily="2" charset="-122"/>
                <a:ea typeface="STXinwei" panose="02010800040101010101" pitchFamily="2" charset="-122"/>
                <a:cs typeface="+mn-cs"/>
                <a:hlinkClick r:id="rId6"/>
              </a:rPr>
              <a:t>https://www.youtube.com/watch?v=IyJP_7ucwWo</a:t>
            </a:r>
            <a:endParaRPr 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552671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747714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867094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STXingkai" panose="02010800040101010101" pitchFamily="2" charset="-122"/>
                <a:ea typeface="STXingkai" panose="02010800040101010101" pitchFamily="2" charset="-122"/>
              </a:rPr>
              <a:t>认知的分类：个体认知能力／群体认知能力</a:t>
            </a:r>
            <a:endParaRPr lang="zh-CN" altLang="en-US" sz="105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个体认知：脑中概念的三类隐喻机制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语汇、语法、语境</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群体认知：群众共同产生的概念隐喻机制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热门词典</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约定成俗的行为规范</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可确保成效的法规执行机制或交易渠道</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2112007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560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Productivity loss</a:t>
            </a:r>
            <a:r>
              <a:rPr lang="zh-CN" altLang="en-US" sz="3300" kern="1200" dirty="0">
                <a:solidFill>
                  <a:prstClr val="white"/>
                </a:solidFill>
                <a:latin typeface="Weibei SC" panose="03000800000000000000" pitchFamily="66" charset="-128"/>
                <a:ea typeface="Weibei SC" panose="03000800000000000000" pitchFamily="66" charset="-128"/>
              </a:rPr>
              <a:t> </a:t>
            </a:r>
            <a:r>
              <a:rPr lang="en-US" altLang="zh-CN" sz="3300" dirty="0">
                <a:solidFill>
                  <a:prstClr val="white"/>
                </a:solidFill>
                <a:latin typeface="Weibei SC" panose="03000800000000000000" pitchFamily="66" charset="-128"/>
                <a:ea typeface="Weibei SC" panose="03000800000000000000" pitchFamily="66" charset="-128"/>
              </a:rPr>
              <a:t>due to </a:t>
            </a:r>
            <a:r>
              <a:rPr lang="en-US" altLang="zh-CN" sz="3300" kern="1200" dirty="0">
                <a:solidFill>
                  <a:prstClr val="white"/>
                </a:solidFill>
                <a:latin typeface="Weibei SC" panose="03000800000000000000" pitchFamily="66" charset="-128"/>
                <a:ea typeface="Weibei SC" panose="03000800000000000000" pitchFamily="66" charset="-128"/>
              </a:rPr>
              <a:t>Process Bottleneck</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2509386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New Productivity came from CI/CD</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2865902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solidFill>
                  <a:schemeClr val="bg1"/>
                </a:solidFill>
              </a:rPr>
              <a:t>http://structural-</a:t>
            </a:r>
            <a:r>
              <a:rPr lang="en-US" sz="1050" dirty="0" err="1">
                <a:solidFill>
                  <a:schemeClr val="bg1"/>
                </a:solidFill>
              </a:rPr>
              <a:t>communication.com</a:t>
            </a:r>
            <a:r>
              <a:rPr lang="en-US" sz="1050" dirty="0">
                <a:solidFill>
                  <a:schemeClr val="bg1"/>
                </a:solidFill>
              </a:rPr>
              <a:t>/Articles/Anatomy-metaphor-</a:t>
            </a:r>
            <a:r>
              <a:rPr lang="en-US" sz="1050" dirty="0" err="1">
                <a:solidFill>
                  <a:schemeClr val="bg1"/>
                </a:solidFill>
              </a:rPr>
              <a:t>stclair.html</a:t>
            </a:r>
            <a:endParaRPr lang="en-US" sz="1050" dirty="0">
              <a:solidFill>
                <a:schemeClr val="bg1"/>
              </a:solidFill>
            </a:endParaRPr>
          </a:p>
        </p:txBody>
      </p:sp>
      <p:pic>
        <p:nvPicPr>
          <p:cNvPr id="5" name="Picture 2" descr="Kuhn Cycle">
            <a:extLst>
              <a:ext uri="{FF2B5EF4-FFF2-40B4-BE49-F238E27FC236}">
                <a16:creationId xmlns:a16="http://schemas.microsoft.com/office/drawing/2014/main" id="{DF258D2B-8FE2-CB47-8F2C-CE7FAC4AE5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86334" y="1503417"/>
            <a:ext cx="1371332" cy="133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05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354996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10008</TotalTime>
  <Words>5948</Words>
  <Application>Microsoft Macintosh PowerPoint</Application>
  <PresentationFormat>On-screen Show (16:9)</PresentationFormat>
  <Paragraphs>917</Paragraphs>
  <Slides>140</Slides>
  <Notes>78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140</vt:i4>
      </vt:variant>
    </vt:vector>
  </HeadingPairs>
  <TitlesOfParts>
    <vt:vector size="155" baseType="lpstr">
      <vt:lpstr>Hei</vt:lpstr>
      <vt:lpstr>黑体</vt:lpstr>
      <vt:lpstr>STXingkai</vt:lpstr>
      <vt:lpstr>华文新魏</vt:lpstr>
      <vt:lpstr>华文新魏</vt:lpstr>
      <vt:lpstr>STXinwei Regular</vt:lpstr>
      <vt:lpstr>Weibei SC</vt:lpstr>
      <vt:lpstr>造字工房毅黑（非商用）常规体</vt:lpstr>
      <vt:lpstr>Arial</vt:lpstr>
      <vt:lpstr>Calibri</vt:lpstr>
      <vt:lpstr>Cambria Math</vt:lpstr>
      <vt:lpstr>Times New Roman</vt:lpstr>
      <vt:lpstr>Simple Light</vt:lpstr>
      <vt:lpstr>3_Office Theme</vt:lpstr>
      <vt:lpstr>1_Office Theme</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The Science of Story Boarding</vt:lpstr>
      <vt:lpstr>Metaphors as a Cognitive Foundation</vt:lpstr>
      <vt:lpstr>A Metaphor in Space http://ghostcities.mit.edu/</vt:lpstr>
      <vt:lpstr>The Grand Daddy of Hypertext</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The Geometry of Information</vt:lpstr>
      <vt:lpstr>Higher Dimensional Structure  denoted by Arrows</vt:lpstr>
      <vt:lpstr>The Idea of Multiplication expressed in Arrows</vt:lpstr>
      <vt:lpstr>The World According to Category Theory</vt:lpstr>
      <vt:lpstr>The Types of Arrows</vt:lpstr>
      <vt:lpstr>Verticle Composition</vt:lpstr>
      <vt:lpstr>Horizontal Composition</vt:lpstr>
      <vt:lpstr>Kleisli Arrow of outrageous Fortune</vt:lpstr>
      <vt:lpstr>Category Theory and Unary Arithmetic</vt:lpstr>
      <vt:lpstr>Category Theory and Type Theory</vt:lpstr>
      <vt:lpstr>PowerPoint Presentation</vt:lpstr>
      <vt:lpstr>PowerPoint Presentation</vt:lpstr>
      <vt:lpstr>Construct Story Telling using Metaphorical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PowerPoint Presentation</vt:lpstr>
      <vt:lpstr>PowerPoint Presentation</vt:lpstr>
      <vt:lpstr>PowerPoint Presentation</vt:lpstr>
      <vt:lpstr>PowerPoint Presentation</vt:lpstr>
      <vt:lpstr>PowerPoint Presentation</vt:lpstr>
      <vt:lpstr>关键词：Incommensurability （不可通约）</vt:lpstr>
      <vt:lpstr>理解效果跟比喻的恰当性</vt:lpstr>
      <vt:lpstr> 本体论与命名空间管理 </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lpstr>Students Actions before Monday October 12</vt:lpstr>
      <vt:lpstr>A Story Telling site about Alan Turing</vt:lpstr>
      <vt:lpstr>Turning Category Theory onto itself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1048</cp:revision>
  <dcterms:modified xsi:type="dcterms:W3CDTF">2020-10-11T02:57:37Z</dcterms:modified>
</cp:coreProperties>
</file>